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60" d="100"/>
          <a:sy n="60" d="100"/>
        </p:scale>
        <p:origin x="-708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1ACCDD-EF76-4D0F-803F-780C5C37C695}" type="datetimeFigureOut">
              <a:rPr lang="en-CA" smtClean="0"/>
              <a:t>2021-03-25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395554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ACCDD-EF76-4D0F-803F-780C5C37C695}" type="datetimeFigureOut">
              <a:rPr lang="en-CA" smtClean="0"/>
              <a:t>2021-03-25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1866643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ACCDD-EF76-4D0F-803F-780C5C37C695}" type="datetimeFigureOut">
              <a:rPr lang="en-CA" smtClean="0"/>
              <a:t>2021-03-25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86150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ACCDD-EF76-4D0F-803F-780C5C37C695}" type="datetimeFigureOut">
              <a:rPr lang="en-CA" smtClean="0"/>
              <a:t>2021-03-25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146712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1ACCDD-EF76-4D0F-803F-780C5C37C695}" type="datetimeFigureOut">
              <a:rPr lang="en-CA" smtClean="0"/>
              <a:t>2021-03-25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137911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1ACCDD-EF76-4D0F-803F-780C5C37C695}" type="datetimeFigureOut">
              <a:rPr lang="en-CA" smtClean="0"/>
              <a:t>2021-03-25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73083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1ACCDD-EF76-4D0F-803F-780C5C37C695}" type="datetimeFigureOut">
              <a:rPr lang="en-CA" smtClean="0"/>
              <a:t>2021-03-25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337597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1ACCDD-EF76-4D0F-803F-780C5C37C695}" type="datetimeFigureOut">
              <a:rPr lang="en-CA" smtClean="0"/>
              <a:t>2021-03-25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115488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ACCDD-EF76-4D0F-803F-780C5C37C695}" type="datetimeFigureOut">
              <a:rPr lang="en-CA" smtClean="0"/>
              <a:t>2021-03-25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153113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21ACCDD-EF76-4D0F-803F-780C5C37C695}" type="datetimeFigureOut">
              <a:rPr lang="en-CA" smtClean="0"/>
              <a:t>2021-03-25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393386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21ACCDD-EF76-4D0F-803F-780C5C37C695}" type="datetimeFigureOut">
              <a:rPr lang="en-CA" smtClean="0"/>
              <a:t>2021-03-25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4D2A486-FD41-485A-A63E-7E7FFA2DD0A6}" type="slidenum">
              <a:rPr lang="en-CA" smtClean="0"/>
              <a:t>‹#›</a:t>
            </a:fld>
            <a:endParaRPr lang="en-CA"/>
          </a:p>
        </p:txBody>
      </p:sp>
    </p:spTree>
    <p:extLst>
      <p:ext uri="{BB962C8B-B14F-4D97-AF65-F5344CB8AC3E}">
        <p14:creationId xmlns:p14="http://schemas.microsoft.com/office/powerpoint/2010/main" val="645121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21ACCDD-EF76-4D0F-803F-780C5C37C695}" type="datetimeFigureOut">
              <a:rPr lang="en-CA" smtClean="0"/>
              <a:t>2021-03-25</a:t>
            </a:fld>
            <a:endParaRPr lang="en-CA"/>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4D2A486-FD41-485A-A63E-7E7FFA2DD0A6}" type="slidenum">
              <a:rPr lang="en-CA" smtClean="0"/>
              <a:t>‹#›</a:t>
            </a:fld>
            <a:endParaRPr lang="en-CA"/>
          </a:p>
        </p:txBody>
      </p:sp>
    </p:spTree>
    <p:extLst>
      <p:ext uri="{BB962C8B-B14F-4D97-AF65-F5344CB8AC3E}">
        <p14:creationId xmlns:p14="http://schemas.microsoft.com/office/powerpoint/2010/main" val="98561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20.PNG"/><Relationship Id="rId34" Type="http://schemas.openxmlformats.org/officeDocument/2006/relationships/image" Target="../media/image3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hyperlink" Target="http://doi.org/10.18128/D050.V15.0" TargetMode="External"/><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1050A4-79E2-4FE7-B5AC-E6FB7ADB584F}"/>
              </a:ext>
            </a:extLst>
          </p:cNvPr>
          <p:cNvSpPr txBox="1"/>
          <p:nvPr/>
        </p:nvSpPr>
        <p:spPr>
          <a:xfrm>
            <a:off x="0" y="0"/>
            <a:ext cx="43891200" cy="4278094"/>
          </a:xfrm>
          <a:prstGeom prst="rect">
            <a:avLst/>
          </a:prstGeom>
          <a:solidFill>
            <a:schemeClr val="accent1">
              <a:lumMod val="75000"/>
            </a:schemeClr>
          </a:solidFill>
        </p:spPr>
        <p:txBody>
          <a:bodyPr wrap="square" rtlCol="0">
            <a:spAutoFit/>
          </a:bodyPr>
          <a:lstStyle/>
          <a:p>
            <a:pPr algn="ctr"/>
            <a:endParaRPr lang="en-CA" sz="2800" b="1" dirty="0">
              <a:solidFill>
                <a:schemeClr val="bg1"/>
              </a:solidFill>
            </a:endParaRPr>
          </a:p>
          <a:p>
            <a:pPr algn="ctr"/>
            <a:endParaRPr lang="en-CA" sz="2800" b="1" dirty="0">
              <a:solidFill>
                <a:schemeClr val="bg1"/>
              </a:solidFill>
            </a:endParaRPr>
          </a:p>
          <a:p>
            <a:pPr algn="ctr"/>
            <a:r>
              <a:rPr lang="en-CA" sz="9600" b="1" dirty="0">
                <a:solidFill>
                  <a:schemeClr val="bg1"/>
                </a:solidFill>
              </a:rPr>
              <a:t>The Effect of Wildfire Proximity on Property Values</a:t>
            </a:r>
          </a:p>
          <a:p>
            <a:pPr algn="ctr"/>
            <a:r>
              <a:rPr lang="en-CA" sz="6000" b="1" dirty="0">
                <a:solidFill>
                  <a:schemeClr val="bg1"/>
                </a:solidFill>
              </a:rPr>
              <a:t>Author: Sheldon Birkett 													Advisors: Victor Couture &amp; Marit Rehavi</a:t>
            </a:r>
          </a:p>
          <a:p>
            <a:pPr algn="ctr"/>
            <a:endParaRPr lang="en-CA" sz="6000" b="1" dirty="0">
              <a:solidFill>
                <a:schemeClr val="bg1"/>
              </a:solidFill>
            </a:endParaRPr>
          </a:p>
        </p:txBody>
      </p:sp>
      <p:sp>
        <p:nvSpPr>
          <p:cNvPr id="8" name="TextBox 7">
            <a:extLst>
              <a:ext uri="{FF2B5EF4-FFF2-40B4-BE49-F238E27FC236}">
                <a16:creationId xmlns:a16="http://schemas.microsoft.com/office/drawing/2014/main" id="{F543D7FF-20A2-4477-81C0-7DA68F60BCB2}"/>
              </a:ext>
            </a:extLst>
          </p:cNvPr>
          <p:cNvSpPr txBox="1"/>
          <p:nvPr/>
        </p:nvSpPr>
        <p:spPr>
          <a:xfrm>
            <a:off x="345627" y="4644163"/>
            <a:ext cx="12760036" cy="273904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CA" dirty="0"/>
          </a:p>
        </p:txBody>
      </p:sp>
      <p:sp>
        <p:nvSpPr>
          <p:cNvPr id="9" name="TextBox 8">
            <a:extLst>
              <a:ext uri="{FF2B5EF4-FFF2-40B4-BE49-F238E27FC236}">
                <a16:creationId xmlns:a16="http://schemas.microsoft.com/office/drawing/2014/main" id="{3A277689-2C12-4AC6-BB92-AA8C2D8537D9}"/>
              </a:ext>
            </a:extLst>
          </p:cNvPr>
          <p:cNvSpPr txBox="1"/>
          <p:nvPr/>
        </p:nvSpPr>
        <p:spPr>
          <a:xfrm>
            <a:off x="15294928" y="4681570"/>
            <a:ext cx="12760036" cy="273904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CA" dirty="0"/>
          </a:p>
        </p:txBody>
      </p:sp>
      <p:sp>
        <p:nvSpPr>
          <p:cNvPr id="10" name="TextBox 9">
            <a:extLst>
              <a:ext uri="{FF2B5EF4-FFF2-40B4-BE49-F238E27FC236}">
                <a16:creationId xmlns:a16="http://schemas.microsoft.com/office/drawing/2014/main" id="{922EA8EE-F2F9-42CF-BFB0-32402B16ADE9}"/>
              </a:ext>
            </a:extLst>
          </p:cNvPr>
          <p:cNvSpPr txBox="1"/>
          <p:nvPr/>
        </p:nvSpPr>
        <p:spPr>
          <a:xfrm>
            <a:off x="30727788" y="4681570"/>
            <a:ext cx="12760036" cy="273904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CA" dirty="0"/>
          </a:p>
        </p:txBody>
      </p:sp>
      <p:sp>
        <p:nvSpPr>
          <p:cNvPr id="13" name="TextBox 12">
            <a:extLst>
              <a:ext uri="{FF2B5EF4-FFF2-40B4-BE49-F238E27FC236}">
                <a16:creationId xmlns:a16="http://schemas.microsoft.com/office/drawing/2014/main" id="{FD63B86E-6867-410B-8D39-24A0DBEB933F}"/>
              </a:ext>
            </a:extLst>
          </p:cNvPr>
          <p:cNvSpPr txBox="1"/>
          <p:nvPr/>
        </p:nvSpPr>
        <p:spPr>
          <a:xfrm>
            <a:off x="15810980" y="4652167"/>
            <a:ext cx="12760036" cy="2862322"/>
          </a:xfrm>
          <a:prstGeom prst="rect">
            <a:avLst/>
          </a:prstGeom>
          <a:solidFill>
            <a:schemeClr val="accent1">
              <a:lumMod val="75000"/>
            </a:schemeClr>
          </a:solidFill>
        </p:spPr>
        <p:txBody>
          <a:bodyPr wrap="square" rtlCol="0">
            <a:spAutoFit/>
          </a:bodyPr>
          <a:lstStyle/>
          <a:p>
            <a:pPr algn="ctr"/>
            <a:endParaRPr lang="en-CA" sz="3600" b="1" dirty="0">
              <a:solidFill>
                <a:schemeClr val="bg1"/>
              </a:solidFill>
            </a:endParaRPr>
          </a:p>
          <a:p>
            <a:pPr algn="ctr"/>
            <a:r>
              <a:rPr lang="en-CA" sz="3600" b="1" dirty="0">
                <a:solidFill>
                  <a:schemeClr val="bg1"/>
                </a:solidFill>
              </a:rPr>
              <a:t>Research Question:</a:t>
            </a:r>
          </a:p>
          <a:p>
            <a:pPr algn="ctr"/>
            <a:r>
              <a:rPr lang="en-CA" sz="3600" b="1" dirty="0">
                <a:solidFill>
                  <a:schemeClr val="bg1"/>
                </a:solidFill>
              </a:rPr>
              <a:t>How does climate risk change peoples location preferences?</a:t>
            </a:r>
          </a:p>
          <a:p>
            <a:pPr algn="ctr"/>
            <a:r>
              <a:rPr lang="en-CA" sz="3600" b="1" dirty="0">
                <a:solidFill>
                  <a:schemeClr val="bg1"/>
                </a:solidFill>
              </a:rPr>
              <a:t>What is the effect of wildfire proximity on property values? </a:t>
            </a:r>
            <a:endParaRPr lang="en-CA" sz="8800" b="1" dirty="0">
              <a:solidFill>
                <a:schemeClr val="bg1"/>
              </a:solidFill>
            </a:endParaRPr>
          </a:p>
          <a:p>
            <a:pPr algn="ctr"/>
            <a:endParaRPr lang="en-CA" sz="3600" b="1" dirty="0">
              <a:solidFill>
                <a:schemeClr val="bg1"/>
              </a:solidFill>
            </a:endParaRPr>
          </a:p>
        </p:txBody>
      </p:sp>
      <p:sp>
        <p:nvSpPr>
          <p:cNvPr id="14" name="TextBox 13">
            <a:extLst>
              <a:ext uri="{FF2B5EF4-FFF2-40B4-BE49-F238E27FC236}">
                <a16:creationId xmlns:a16="http://schemas.microsoft.com/office/drawing/2014/main" id="{FB283686-17D1-4788-9E5F-FC785E922233}"/>
              </a:ext>
            </a:extLst>
          </p:cNvPr>
          <p:cNvSpPr txBox="1"/>
          <p:nvPr/>
        </p:nvSpPr>
        <p:spPr>
          <a:xfrm>
            <a:off x="332509" y="4652167"/>
            <a:ext cx="12760036" cy="646331"/>
          </a:xfrm>
          <a:prstGeom prst="rect">
            <a:avLst/>
          </a:prstGeom>
          <a:solidFill>
            <a:schemeClr val="accent1">
              <a:lumMod val="75000"/>
            </a:schemeClr>
          </a:solidFill>
          <a:ln>
            <a:solidFill>
              <a:schemeClr val="bg1"/>
            </a:solidFill>
          </a:ln>
        </p:spPr>
        <p:txBody>
          <a:bodyPr wrap="square" rtlCol="0">
            <a:spAutoFit/>
          </a:bodyPr>
          <a:lstStyle/>
          <a:p>
            <a:pPr algn="ctr"/>
            <a:r>
              <a:rPr lang="en-CA" sz="3600" b="1" dirty="0">
                <a:solidFill>
                  <a:schemeClr val="bg1"/>
                </a:solidFill>
              </a:rPr>
              <a:t>Introduction</a:t>
            </a:r>
          </a:p>
        </p:txBody>
      </p:sp>
      <p:sp>
        <p:nvSpPr>
          <p:cNvPr id="15" name="TextBox 14">
            <a:extLst>
              <a:ext uri="{FF2B5EF4-FFF2-40B4-BE49-F238E27FC236}">
                <a16:creationId xmlns:a16="http://schemas.microsoft.com/office/drawing/2014/main" id="{B4CDF66D-7BA3-44F4-BF0F-EA389473CF1D}"/>
              </a:ext>
            </a:extLst>
          </p:cNvPr>
          <p:cNvSpPr txBox="1"/>
          <p:nvPr/>
        </p:nvSpPr>
        <p:spPr>
          <a:xfrm>
            <a:off x="358745" y="17494535"/>
            <a:ext cx="12760036" cy="646331"/>
          </a:xfrm>
          <a:prstGeom prst="rect">
            <a:avLst/>
          </a:prstGeom>
          <a:solidFill>
            <a:schemeClr val="accent1">
              <a:lumMod val="75000"/>
            </a:schemeClr>
          </a:solidFill>
        </p:spPr>
        <p:txBody>
          <a:bodyPr wrap="square" rtlCol="0">
            <a:spAutoFit/>
          </a:bodyPr>
          <a:lstStyle/>
          <a:p>
            <a:pPr algn="ctr"/>
            <a:r>
              <a:rPr lang="en-CA" sz="3600" b="1" dirty="0">
                <a:solidFill>
                  <a:schemeClr val="bg1"/>
                </a:solidFill>
              </a:rPr>
              <a:t>Data Description</a:t>
            </a:r>
          </a:p>
        </p:txBody>
      </p:sp>
      <p:sp>
        <p:nvSpPr>
          <p:cNvPr id="21" name="TextBox 20">
            <a:extLst>
              <a:ext uri="{FF2B5EF4-FFF2-40B4-BE49-F238E27FC236}">
                <a16:creationId xmlns:a16="http://schemas.microsoft.com/office/drawing/2014/main" id="{30F9BF81-DC0F-4441-884D-434FC21F2705}"/>
              </a:ext>
            </a:extLst>
          </p:cNvPr>
          <p:cNvSpPr txBox="1"/>
          <p:nvPr/>
        </p:nvSpPr>
        <p:spPr>
          <a:xfrm>
            <a:off x="30711142" y="4652687"/>
            <a:ext cx="12760036" cy="646331"/>
          </a:xfrm>
          <a:prstGeom prst="rect">
            <a:avLst/>
          </a:prstGeom>
          <a:solidFill>
            <a:schemeClr val="accent1">
              <a:lumMod val="75000"/>
            </a:schemeClr>
          </a:solidFill>
          <a:ln>
            <a:solidFill>
              <a:schemeClr val="bg1"/>
            </a:solidFill>
          </a:ln>
        </p:spPr>
        <p:txBody>
          <a:bodyPr wrap="square" rtlCol="0">
            <a:spAutoFit/>
          </a:bodyPr>
          <a:lstStyle/>
          <a:p>
            <a:pPr algn="ctr"/>
            <a:r>
              <a:rPr lang="en-CA" sz="3600" b="1" dirty="0">
                <a:solidFill>
                  <a:schemeClr val="bg1"/>
                </a:solidFill>
              </a:rPr>
              <a:t>First Difference Estimation &amp; Robustness</a:t>
            </a:r>
          </a:p>
        </p:txBody>
      </p:sp>
      <p:pic>
        <p:nvPicPr>
          <p:cNvPr id="23" name="Picture 22" descr="Chart&#10;&#10;Description automatically generated">
            <a:extLst>
              <a:ext uri="{FF2B5EF4-FFF2-40B4-BE49-F238E27FC236}">
                <a16:creationId xmlns:a16="http://schemas.microsoft.com/office/drawing/2014/main" id="{D32D1C4C-8167-4E0E-960F-E1EFE4045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0557" y="14688806"/>
            <a:ext cx="8019848" cy="4000803"/>
          </a:xfrm>
          <a:prstGeom prst="rect">
            <a:avLst/>
          </a:prstGeom>
        </p:spPr>
      </p:pic>
      <p:pic>
        <p:nvPicPr>
          <p:cNvPr id="3" name="Picture 2">
            <a:extLst>
              <a:ext uri="{FF2B5EF4-FFF2-40B4-BE49-F238E27FC236}">
                <a16:creationId xmlns:a16="http://schemas.microsoft.com/office/drawing/2014/main" id="{2169C9E2-DE3D-4865-8028-ACC999581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460" y="10181056"/>
            <a:ext cx="7503596" cy="807647"/>
          </a:xfrm>
          <a:prstGeom prst="rect">
            <a:avLst/>
          </a:prstGeom>
        </p:spPr>
      </p:pic>
      <p:pic>
        <p:nvPicPr>
          <p:cNvPr id="5" name="Picture 4" descr="Map&#10;&#10;Description automatically generated">
            <a:extLst>
              <a:ext uri="{FF2B5EF4-FFF2-40B4-BE49-F238E27FC236}">
                <a16:creationId xmlns:a16="http://schemas.microsoft.com/office/drawing/2014/main" id="{6B837E73-3552-4016-BDC5-1798D3FED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0980" y="8942321"/>
            <a:ext cx="5039551" cy="3512940"/>
          </a:xfrm>
          <a:prstGeom prst="rect">
            <a:avLst/>
          </a:prstGeom>
        </p:spPr>
      </p:pic>
      <p:pic>
        <p:nvPicPr>
          <p:cNvPr id="7" name="Picture 6">
            <a:extLst>
              <a:ext uri="{FF2B5EF4-FFF2-40B4-BE49-F238E27FC236}">
                <a16:creationId xmlns:a16="http://schemas.microsoft.com/office/drawing/2014/main" id="{4A8443F0-73B7-4E78-A3E4-638D7C53E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32426" y="21812355"/>
            <a:ext cx="2730640" cy="260363"/>
          </a:xfrm>
          <a:prstGeom prst="rect">
            <a:avLst/>
          </a:prstGeom>
        </p:spPr>
      </p:pic>
      <p:pic>
        <p:nvPicPr>
          <p:cNvPr id="12" name="Picture 11">
            <a:extLst>
              <a:ext uri="{FF2B5EF4-FFF2-40B4-BE49-F238E27FC236}">
                <a16:creationId xmlns:a16="http://schemas.microsoft.com/office/drawing/2014/main" id="{F7CAF164-2021-4B95-9324-906DC7028D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01599" y="21813138"/>
            <a:ext cx="2819545" cy="254013"/>
          </a:xfrm>
          <a:prstGeom prst="rect">
            <a:avLst/>
          </a:prstGeom>
        </p:spPr>
      </p:pic>
      <p:sp>
        <p:nvSpPr>
          <p:cNvPr id="16" name="TextBox 15">
            <a:extLst>
              <a:ext uri="{FF2B5EF4-FFF2-40B4-BE49-F238E27FC236}">
                <a16:creationId xmlns:a16="http://schemas.microsoft.com/office/drawing/2014/main" id="{1101964F-B0A7-4183-918D-8B08F912B1D0}"/>
              </a:ext>
            </a:extLst>
          </p:cNvPr>
          <p:cNvSpPr txBox="1"/>
          <p:nvPr/>
        </p:nvSpPr>
        <p:spPr>
          <a:xfrm>
            <a:off x="13838742" y="20709731"/>
            <a:ext cx="5149516" cy="830997"/>
          </a:xfrm>
          <a:prstGeom prst="rect">
            <a:avLst/>
          </a:prstGeom>
          <a:noFill/>
        </p:spPr>
        <p:txBody>
          <a:bodyPr wrap="square" rtlCol="0">
            <a:spAutoFit/>
          </a:bodyPr>
          <a:lstStyle/>
          <a:p>
            <a:pPr algn="ctr"/>
            <a:r>
              <a:rPr lang="en-US" sz="2400" dirty="0"/>
              <a:t>2005-2009 Wildfires &amp; Median Property Values</a:t>
            </a:r>
            <a:endParaRPr lang="en-CA" sz="2400" dirty="0"/>
          </a:p>
        </p:txBody>
      </p:sp>
      <p:sp>
        <p:nvSpPr>
          <p:cNvPr id="25" name="TextBox 24">
            <a:extLst>
              <a:ext uri="{FF2B5EF4-FFF2-40B4-BE49-F238E27FC236}">
                <a16:creationId xmlns:a16="http://schemas.microsoft.com/office/drawing/2014/main" id="{D6BF9AFA-7A7B-4F80-9C3E-17FCFB286F36}"/>
              </a:ext>
            </a:extLst>
          </p:cNvPr>
          <p:cNvSpPr txBox="1"/>
          <p:nvPr/>
        </p:nvSpPr>
        <p:spPr>
          <a:xfrm>
            <a:off x="24188470" y="20859482"/>
            <a:ext cx="5149516" cy="830997"/>
          </a:xfrm>
          <a:prstGeom prst="rect">
            <a:avLst/>
          </a:prstGeom>
          <a:noFill/>
        </p:spPr>
        <p:txBody>
          <a:bodyPr wrap="square" rtlCol="0">
            <a:spAutoFit/>
          </a:bodyPr>
          <a:lstStyle/>
          <a:p>
            <a:pPr algn="ctr"/>
            <a:r>
              <a:rPr lang="en-US" sz="2400" dirty="0"/>
              <a:t>2010-2014 Wildfires &amp; Median Property Values</a:t>
            </a:r>
            <a:endParaRPr lang="en-CA" sz="2400" dirty="0"/>
          </a:p>
        </p:txBody>
      </p:sp>
      <p:pic>
        <p:nvPicPr>
          <p:cNvPr id="29" name="Picture 28" descr="Map&#10;&#10;Description automatically generated">
            <a:extLst>
              <a:ext uri="{FF2B5EF4-FFF2-40B4-BE49-F238E27FC236}">
                <a16:creationId xmlns:a16="http://schemas.microsoft.com/office/drawing/2014/main" id="{C807BB47-5B37-4EED-BA20-9923F03DCE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72976" y="22236998"/>
            <a:ext cx="7121922" cy="5489814"/>
          </a:xfrm>
          <a:prstGeom prst="rect">
            <a:avLst/>
          </a:prstGeom>
        </p:spPr>
      </p:pic>
      <p:pic>
        <p:nvPicPr>
          <p:cNvPr id="33" name="Picture 32" descr="Map&#10;&#10;Description automatically generated">
            <a:extLst>
              <a:ext uri="{FF2B5EF4-FFF2-40B4-BE49-F238E27FC236}">
                <a16:creationId xmlns:a16="http://schemas.microsoft.com/office/drawing/2014/main" id="{5E43AE9F-D03F-486E-8E6D-BF4253DFBE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14331" y="27588360"/>
            <a:ext cx="8774256" cy="5901532"/>
          </a:xfrm>
          <a:prstGeom prst="rect">
            <a:avLst/>
          </a:prstGeom>
        </p:spPr>
      </p:pic>
      <p:sp>
        <p:nvSpPr>
          <p:cNvPr id="34" name="TextBox 33">
            <a:extLst>
              <a:ext uri="{FF2B5EF4-FFF2-40B4-BE49-F238E27FC236}">
                <a16:creationId xmlns:a16="http://schemas.microsoft.com/office/drawing/2014/main" id="{30C00983-7D66-4DB1-9040-85FCE448E0BB}"/>
              </a:ext>
            </a:extLst>
          </p:cNvPr>
          <p:cNvSpPr txBox="1"/>
          <p:nvPr/>
        </p:nvSpPr>
        <p:spPr>
          <a:xfrm>
            <a:off x="18686270" y="26416916"/>
            <a:ext cx="5149516" cy="830997"/>
          </a:xfrm>
          <a:prstGeom prst="rect">
            <a:avLst/>
          </a:prstGeom>
          <a:noFill/>
        </p:spPr>
        <p:txBody>
          <a:bodyPr wrap="square" rtlCol="0">
            <a:spAutoFit/>
          </a:bodyPr>
          <a:lstStyle/>
          <a:p>
            <a:pPr algn="ctr"/>
            <a:r>
              <a:rPr lang="en-US" sz="2400" dirty="0"/>
              <a:t>2015-2018 Wildfires &amp; Median Property Values</a:t>
            </a:r>
            <a:endParaRPr lang="en-CA" sz="2400" dirty="0"/>
          </a:p>
        </p:txBody>
      </p:sp>
      <p:pic>
        <p:nvPicPr>
          <p:cNvPr id="35" name="Picture 34">
            <a:extLst>
              <a:ext uri="{FF2B5EF4-FFF2-40B4-BE49-F238E27FC236}">
                <a16:creationId xmlns:a16="http://schemas.microsoft.com/office/drawing/2014/main" id="{330EFE1C-D861-4612-B5D1-83EDED06D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35786" y="21818705"/>
            <a:ext cx="2819545" cy="254013"/>
          </a:xfrm>
          <a:prstGeom prst="rect">
            <a:avLst/>
          </a:prstGeom>
        </p:spPr>
      </p:pic>
      <p:pic>
        <p:nvPicPr>
          <p:cNvPr id="36" name="Picture 35">
            <a:extLst>
              <a:ext uri="{FF2B5EF4-FFF2-40B4-BE49-F238E27FC236}">
                <a16:creationId xmlns:a16="http://schemas.microsoft.com/office/drawing/2014/main" id="{FF623F40-D70E-4BC1-B37B-7348F95F1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80510" y="21818244"/>
            <a:ext cx="2730640" cy="260363"/>
          </a:xfrm>
          <a:prstGeom prst="rect">
            <a:avLst/>
          </a:prstGeom>
        </p:spPr>
      </p:pic>
      <p:pic>
        <p:nvPicPr>
          <p:cNvPr id="37" name="Picture 36">
            <a:extLst>
              <a:ext uri="{FF2B5EF4-FFF2-40B4-BE49-F238E27FC236}">
                <a16:creationId xmlns:a16="http://schemas.microsoft.com/office/drawing/2014/main" id="{9B2F1270-7DBB-4181-A4AB-D8DD3375D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5155" y="27281809"/>
            <a:ext cx="2819545" cy="254013"/>
          </a:xfrm>
          <a:prstGeom prst="rect">
            <a:avLst/>
          </a:prstGeom>
        </p:spPr>
      </p:pic>
      <p:pic>
        <p:nvPicPr>
          <p:cNvPr id="38" name="Picture 37">
            <a:extLst>
              <a:ext uri="{FF2B5EF4-FFF2-40B4-BE49-F238E27FC236}">
                <a16:creationId xmlns:a16="http://schemas.microsoft.com/office/drawing/2014/main" id="{AED1C909-CDF5-4DEA-9AD9-C89AFF1F5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1675" y="27255992"/>
            <a:ext cx="2730640" cy="260363"/>
          </a:xfrm>
          <a:prstGeom prst="rect">
            <a:avLst/>
          </a:prstGeom>
        </p:spPr>
      </p:pic>
      <p:pic>
        <p:nvPicPr>
          <p:cNvPr id="50" name="Picture 49" descr="Chart, line chart&#10;&#10;Description automatically generated">
            <a:extLst>
              <a:ext uri="{FF2B5EF4-FFF2-40B4-BE49-F238E27FC236}">
                <a16:creationId xmlns:a16="http://schemas.microsoft.com/office/drawing/2014/main" id="{4E4B3DD2-4E37-484F-8636-03D80D5702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9328" y="5410470"/>
            <a:ext cx="7426398" cy="3713200"/>
          </a:xfrm>
          <a:prstGeom prst="rect">
            <a:avLst/>
          </a:prstGeom>
        </p:spPr>
      </p:pic>
      <p:pic>
        <p:nvPicPr>
          <p:cNvPr id="52" name="Picture 51" descr="Chart, line chart&#10;&#10;Description automatically generated">
            <a:extLst>
              <a:ext uri="{FF2B5EF4-FFF2-40B4-BE49-F238E27FC236}">
                <a16:creationId xmlns:a16="http://schemas.microsoft.com/office/drawing/2014/main" id="{0657194B-1D1F-4AC4-8CDD-6448F2909F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98715" y="21860493"/>
            <a:ext cx="6842009" cy="3345094"/>
          </a:xfrm>
          <a:prstGeom prst="rect">
            <a:avLst/>
          </a:prstGeom>
        </p:spPr>
      </p:pic>
      <p:pic>
        <p:nvPicPr>
          <p:cNvPr id="43" name="Picture 42" descr="Table&#10;&#10;Description automatically generated">
            <a:extLst>
              <a:ext uri="{FF2B5EF4-FFF2-40B4-BE49-F238E27FC236}">
                <a16:creationId xmlns:a16="http://schemas.microsoft.com/office/drawing/2014/main" id="{661292C7-D987-4B35-9C57-E5FF42275B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96098" y="13759733"/>
            <a:ext cx="5773101" cy="3269920"/>
          </a:xfrm>
          <a:prstGeom prst="rect">
            <a:avLst/>
          </a:prstGeom>
        </p:spPr>
      </p:pic>
      <p:pic>
        <p:nvPicPr>
          <p:cNvPr id="45" name="Picture 44" descr="Graphical user interface, text, application&#10;&#10;Description automatically generated">
            <a:extLst>
              <a:ext uri="{FF2B5EF4-FFF2-40B4-BE49-F238E27FC236}">
                <a16:creationId xmlns:a16="http://schemas.microsoft.com/office/drawing/2014/main" id="{B07A4853-3057-4863-BEE5-7ADC7E2FB5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617369" y="11566463"/>
            <a:ext cx="7008117" cy="2051850"/>
          </a:xfrm>
          <a:prstGeom prst="rect">
            <a:avLst/>
          </a:prstGeom>
        </p:spPr>
      </p:pic>
      <p:pic>
        <p:nvPicPr>
          <p:cNvPr id="49" name="Picture 48" descr="Table&#10;&#10;Description automatically generated with medium confidence">
            <a:extLst>
              <a:ext uri="{FF2B5EF4-FFF2-40B4-BE49-F238E27FC236}">
                <a16:creationId xmlns:a16="http://schemas.microsoft.com/office/drawing/2014/main" id="{C0146A10-E032-4DDA-BF8B-0C02798AC2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498" y="24949234"/>
            <a:ext cx="8189628" cy="6813541"/>
          </a:xfrm>
          <a:prstGeom prst="rect">
            <a:avLst/>
          </a:prstGeom>
        </p:spPr>
      </p:pic>
      <p:pic>
        <p:nvPicPr>
          <p:cNvPr id="53" name="Picture 52" descr="Table&#10;&#10;Description automatically generated">
            <a:extLst>
              <a:ext uri="{FF2B5EF4-FFF2-40B4-BE49-F238E27FC236}">
                <a16:creationId xmlns:a16="http://schemas.microsoft.com/office/drawing/2014/main" id="{B1F82A56-2065-44EB-AC98-152DFBC1E6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29225" y="25334440"/>
            <a:ext cx="3549832" cy="2495678"/>
          </a:xfrm>
          <a:prstGeom prst="rect">
            <a:avLst/>
          </a:prstGeom>
        </p:spPr>
      </p:pic>
      <p:pic>
        <p:nvPicPr>
          <p:cNvPr id="56" name="Picture 55" descr="Table&#10;&#10;Description automatically generated">
            <a:extLst>
              <a:ext uri="{FF2B5EF4-FFF2-40B4-BE49-F238E27FC236}">
                <a16:creationId xmlns:a16="http://schemas.microsoft.com/office/drawing/2014/main" id="{8937E449-495F-495C-AB84-89443AEE04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29225" y="27754871"/>
            <a:ext cx="3518081" cy="2489328"/>
          </a:xfrm>
          <a:prstGeom prst="rect">
            <a:avLst/>
          </a:prstGeom>
        </p:spPr>
      </p:pic>
      <p:pic>
        <p:nvPicPr>
          <p:cNvPr id="58" name="Picture 57" descr="Table&#10;&#10;Description automatically generated">
            <a:extLst>
              <a:ext uri="{FF2B5EF4-FFF2-40B4-BE49-F238E27FC236}">
                <a16:creationId xmlns:a16="http://schemas.microsoft.com/office/drawing/2014/main" id="{D8B68B2B-2C9D-4116-8AFD-417B7AF838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35575" y="30194048"/>
            <a:ext cx="3505380" cy="2463927"/>
          </a:xfrm>
          <a:prstGeom prst="rect">
            <a:avLst/>
          </a:prstGeom>
        </p:spPr>
      </p:pic>
      <p:pic>
        <p:nvPicPr>
          <p:cNvPr id="60" name="Picture 59" descr="Graphical user interface&#10;&#10;Description automatically generated with medium confidence">
            <a:extLst>
              <a:ext uri="{FF2B5EF4-FFF2-40B4-BE49-F238E27FC236}">
                <a16:creationId xmlns:a16="http://schemas.microsoft.com/office/drawing/2014/main" id="{1131765C-EC23-4E7D-9E1E-D2E319B814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596098" y="17029653"/>
            <a:ext cx="5873613" cy="3975072"/>
          </a:xfrm>
          <a:prstGeom prst="rect">
            <a:avLst/>
          </a:prstGeom>
        </p:spPr>
      </p:pic>
      <p:pic>
        <p:nvPicPr>
          <p:cNvPr id="62" name="Picture 61" descr="Map&#10;&#10;Description automatically generated">
            <a:extLst>
              <a:ext uri="{FF2B5EF4-FFF2-40B4-BE49-F238E27FC236}">
                <a16:creationId xmlns:a16="http://schemas.microsoft.com/office/drawing/2014/main" id="{68B586ED-CAB9-4DE2-BF07-A936E30F6A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972198" y="28818040"/>
            <a:ext cx="6027322" cy="3608108"/>
          </a:xfrm>
          <a:prstGeom prst="rect">
            <a:avLst/>
          </a:prstGeom>
        </p:spPr>
      </p:pic>
      <p:pic>
        <p:nvPicPr>
          <p:cNvPr id="64" name="Picture 63" descr="Table&#10;&#10;Description automatically generated">
            <a:extLst>
              <a:ext uri="{FF2B5EF4-FFF2-40B4-BE49-F238E27FC236}">
                <a16:creationId xmlns:a16="http://schemas.microsoft.com/office/drawing/2014/main" id="{4C9AFE08-8C0D-4E3F-9D71-91ACF7FAF92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657586" y="26155626"/>
            <a:ext cx="4386378" cy="2237431"/>
          </a:xfrm>
          <a:prstGeom prst="rect">
            <a:avLst/>
          </a:prstGeom>
        </p:spPr>
      </p:pic>
      <p:pic>
        <p:nvPicPr>
          <p:cNvPr id="66" name="Picture 65" descr="Table&#10;&#10;Description automatically generated">
            <a:extLst>
              <a:ext uri="{FF2B5EF4-FFF2-40B4-BE49-F238E27FC236}">
                <a16:creationId xmlns:a16="http://schemas.microsoft.com/office/drawing/2014/main" id="{BE4E227B-AE25-4D40-92ED-C135CCE12A3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746987" y="26216669"/>
            <a:ext cx="2975069" cy="1919273"/>
          </a:xfrm>
          <a:prstGeom prst="rect">
            <a:avLst/>
          </a:prstGeom>
        </p:spPr>
      </p:pic>
      <p:pic>
        <p:nvPicPr>
          <p:cNvPr id="68" name="Picture 67" descr="Graphical user interface, text, application, email&#10;&#10;Description automatically generated">
            <a:extLst>
              <a:ext uri="{FF2B5EF4-FFF2-40B4-BE49-F238E27FC236}">
                <a16:creationId xmlns:a16="http://schemas.microsoft.com/office/drawing/2014/main" id="{6C5A7784-B298-408F-BE84-5D9C441BE6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658723" y="28366022"/>
            <a:ext cx="4585552" cy="2617286"/>
          </a:xfrm>
          <a:prstGeom prst="rect">
            <a:avLst/>
          </a:prstGeom>
        </p:spPr>
      </p:pic>
      <p:pic>
        <p:nvPicPr>
          <p:cNvPr id="70" name="Picture 69">
            <a:extLst>
              <a:ext uri="{FF2B5EF4-FFF2-40B4-BE49-F238E27FC236}">
                <a16:creationId xmlns:a16="http://schemas.microsoft.com/office/drawing/2014/main" id="{CEB49469-F4DA-40E2-883D-8CBBCC5FDCD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141928" y="28532542"/>
            <a:ext cx="2902099" cy="279414"/>
          </a:xfrm>
          <a:prstGeom prst="rect">
            <a:avLst/>
          </a:prstGeom>
        </p:spPr>
      </p:pic>
      <p:pic>
        <p:nvPicPr>
          <p:cNvPr id="71" name="Picture 70">
            <a:extLst>
              <a:ext uri="{FF2B5EF4-FFF2-40B4-BE49-F238E27FC236}">
                <a16:creationId xmlns:a16="http://schemas.microsoft.com/office/drawing/2014/main" id="{DAC151BF-C766-4758-BD9A-DE1EA5CAB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01752" y="28513926"/>
            <a:ext cx="2730640" cy="260363"/>
          </a:xfrm>
          <a:prstGeom prst="rect">
            <a:avLst/>
          </a:prstGeom>
        </p:spPr>
      </p:pic>
      <p:sp>
        <p:nvSpPr>
          <p:cNvPr id="72" name="TextBox 71">
            <a:extLst>
              <a:ext uri="{FF2B5EF4-FFF2-40B4-BE49-F238E27FC236}">
                <a16:creationId xmlns:a16="http://schemas.microsoft.com/office/drawing/2014/main" id="{48C54C34-7010-4D91-BDB4-67A2DCAF6DA0}"/>
              </a:ext>
            </a:extLst>
          </p:cNvPr>
          <p:cNvSpPr txBox="1"/>
          <p:nvPr/>
        </p:nvSpPr>
        <p:spPr>
          <a:xfrm>
            <a:off x="27025226" y="27586365"/>
            <a:ext cx="6145545" cy="830997"/>
          </a:xfrm>
          <a:prstGeom prst="rect">
            <a:avLst/>
          </a:prstGeom>
          <a:noFill/>
        </p:spPr>
        <p:txBody>
          <a:bodyPr wrap="square" rtlCol="0">
            <a:spAutoFit/>
          </a:bodyPr>
          <a:lstStyle/>
          <a:p>
            <a:pPr algn="ctr"/>
            <a:r>
              <a:rPr lang="en-CA" sz="2400" dirty="0"/>
              <a:t>Glass, Hennessey, and Wallbridge Wildfires November and October 2020 </a:t>
            </a:r>
          </a:p>
        </p:txBody>
      </p:sp>
      <p:sp>
        <p:nvSpPr>
          <p:cNvPr id="73" name="TextBox 72">
            <a:extLst>
              <a:ext uri="{FF2B5EF4-FFF2-40B4-BE49-F238E27FC236}">
                <a16:creationId xmlns:a16="http://schemas.microsoft.com/office/drawing/2014/main" id="{1277ADDA-F664-4333-BB63-9DB194C9E2C9}"/>
              </a:ext>
            </a:extLst>
          </p:cNvPr>
          <p:cNvSpPr txBox="1"/>
          <p:nvPr/>
        </p:nvSpPr>
        <p:spPr>
          <a:xfrm>
            <a:off x="508637" y="9197845"/>
            <a:ext cx="1244000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graph above shows the number of wildfires in the Western United States between 2000 and 2018 has remained relatively stable, but the number of acres burned over time has become more volatile which is suggestive of increasing wildfire intensity. </a:t>
            </a:r>
          </a:p>
          <a:p>
            <a:endParaRPr lang="en-US" sz="2400" dirty="0"/>
          </a:p>
          <a:p>
            <a:pPr marL="285750" indent="-285750">
              <a:buFont typeface="Arial" panose="020B0604020202020204" pitchFamily="34" charset="0"/>
              <a:buChar char="•"/>
            </a:pPr>
            <a:r>
              <a:rPr lang="en-US" sz="2400" dirty="0"/>
              <a:t>Across the Western United States development in wildfire risk areas is the fastest-growing land-use type, with 97 percent of developments in wildfire risk areas the result of new housing, which has been associated with more wildfire ignitions (</a:t>
            </a:r>
            <a:r>
              <a:rPr lang="en-CA" sz="2400" b="0" i="0" dirty="0" err="1">
                <a:effectLst/>
              </a:rPr>
              <a:t>Radeloff</a:t>
            </a:r>
            <a:r>
              <a:rPr lang="en-CA" sz="2400" b="0" i="0" dirty="0">
                <a:effectLst/>
              </a:rPr>
              <a:t> et al., 2018)</a:t>
            </a:r>
            <a:endParaRPr lang="en-US" sz="2400" dirty="0"/>
          </a:p>
          <a:p>
            <a:endParaRPr lang="en-US" sz="2400" dirty="0"/>
          </a:p>
          <a:p>
            <a:pPr marL="285750" indent="-285750">
              <a:buFont typeface="Arial" panose="020B0604020202020204" pitchFamily="34" charset="0"/>
              <a:buChar char="•"/>
            </a:pPr>
            <a:r>
              <a:rPr lang="en-US" sz="2400" dirty="0"/>
              <a:t>Homeowners face a trade-off between the potential risk of a wildfire destroying their home, and dis-amenity effects from wildfires, versus the amenity value gained from living in areas prone to wildfires.</a:t>
            </a:r>
            <a:endParaRPr lang="en-CA" sz="2400" dirty="0"/>
          </a:p>
        </p:txBody>
      </p:sp>
      <p:sp>
        <p:nvSpPr>
          <p:cNvPr id="74" name="TextBox 73">
            <a:extLst>
              <a:ext uri="{FF2B5EF4-FFF2-40B4-BE49-F238E27FC236}">
                <a16:creationId xmlns:a16="http://schemas.microsoft.com/office/drawing/2014/main" id="{54AE2C1B-B941-4E85-B428-0F7DC97F36D3}"/>
              </a:ext>
            </a:extLst>
          </p:cNvPr>
          <p:cNvSpPr txBox="1"/>
          <p:nvPr/>
        </p:nvSpPr>
        <p:spPr>
          <a:xfrm>
            <a:off x="358745" y="13482899"/>
            <a:ext cx="12760036" cy="646331"/>
          </a:xfrm>
          <a:prstGeom prst="rect">
            <a:avLst/>
          </a:prstGeom>
          <a:solidFill>
            <a:schemeClr val="accent1">
              <a:lumMod val="75000"/>
            </a:schemeClr>
          </a:solidFill>
          <a:ln>
            <a:solidFill>
              <a:schemeClr val="bg1"/>
            </a:solidFill>
          </a:ln>
        </p:spPr>
        <p:txBody>
          <a:bodyPr wrap="square" rtlCol="0">
            <a:spAutoFit/>
          </a:bodyPr>
          <a:lstStyle/>
          <a:p>
            <a:pPr algn="ctr"/>
            <a:r>
              <a:rPr lang="en-CA" sz="3600" b="1" dirty="0">
                <a:solidFill>
                  <a:schemeClr val="bg1"/>
                </a:solidFill>
              </a:rPr>
              <a:t>Contribution</a:t>
            </a:r>
          </a:p>
        </p:txBody>
      </p:sp>
      <p:sp>
        <p:nvSpPr>
          <p:cNvPr id="75" name="TextBox 74">
            <a:extLst>
              <a:ext uri="{FF2B5EF4-FFF2-40B4-BE49-F238E27FC236}">
                <a16:creationId xmlns:a16="http://schemas.microsoft.com/office/drawing/2014/main" id="{0AD30BEA-9E08-4F44-9DA9-2950EC7F6BE5}"/>
              </a:ext>
            </a:extLst>
          </p:cNvPr>
          <p:cNvSpPr txBox="1"/>
          <p:nvPr/>
        </p:nvSpPr>
        <p:spPr>
          <a:xfrm>
            <a:off x="584123" y="14362622"/>
            <a:ext cx="11901827"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No previous paper in the hedonic property model and wildfire risk literature has studied the effect of wildfire proximity on property values across the entire Western United States. </a:t>
            </a:r>
          </a:p>
          <a:p>
            <a:pPr marL="285750" indent="-285750">
              <a:buFont typeface="Arial" panose="020B0604020202020204" pitchFamily="34" charset="0"/>
              <a:buChar char="•"/>
            </a:pPr>
            <a:r>
              <a:rPr lang="en-CA" sz="2400" dirty="0"/>
              <a:t>In 2011 California introduced a fire protection tax. However, the tax was terminated in 2017 for its inability to differentiate between wildfire risk areas. </a:t>
            </a:r>
          </a:p>
          <a:p>
            <a:pPr marL="285750" indent="-285750">
              <a:buFont typeface="Arial" panose="020B0604020202020204" pitchFamily="34" charset="0"/>
              <a:buChar char="•"/>
            </a:pPr>
            <a:r>
              <a:rPr lang="en-CA" sz="2400" dirty="0"/>
              <a:t>My paper seeks to understand if people ``price-in” wildfire risk into property values. If people do price in wildfire risk into property values then it is suggestive that policies such as a wildfire tax may not be efficient at disincentivizing people from living in high wildfire risk areas. </a:t>
            </a:r>
          </a:p>
        </p:txBody>
      </p:sp>
      <p:sp>
        <p:nvSpPr>
          <p:cNvPr id="76" name="TextBox 75">
            <a:extLst>
              <a:ext uri="{FF2B5EF4-FFF2-40B4-BE49-F238E27FC236}">
                <a16:creationId xmlns:a16="http://schemas.microsoft.com/office/drawing/2014/main" id="{6922E2E4-9C42-4D58-82D7-10566C561418}"/>
              </a:ext>
            </a:extLst>
          </p:cNvPr>
          <p:cNvSpPr txBox="1"/>
          <p:nvPr/>
        </p:nvSpPr>
        <p:spPr>
          <a:xfrm>
            <a:off x="32518932" y="32051100"/>
            <a:ext cx="11520133" cy="954107"/>
          </a:xfrm>
          <a:prstGeom prst="rect">
            <a:avLst/>
          </a:prstGeom>
          <a:noFill/>
        </p:spPr>
        <p:txBody>
          <a:bodyPr wrap="square" rtlCol="0">
            <a:spAutoFit/>
          </a:bodyPr>
          <a:lstStyle/>
          <a:p>
            <a:endParaRPr lang="en-CA" sz="800" b="0" i="0" dirty="0">
              <a:effectLst/>
              <a:latin typeface="Arial" panose="020B0604020202020204" pitchFamily="34" charset="0"/>
            </a:endParaRPr>
          </a:p>
          <a:p>
            <a:r>
              <a:rPr lang="en-CA" sz="800" dirty="0">
                <a:latin typeface="Arial" panose="020B0604020202020204" pitchFamily="34" charset="0"/>
              </a:rPr>
              <a:t>[1] </a:t>
            </a:r>
            <a:r>
              <a:rPr lang="en-CA" sz="800" b="0" i="0" dirty="0" err="1">
                <a:effectLst/>
                <a:latin typeface="Arial" panose="020B0604020202020204" pitchFamily="34" charset="0"/>
              </a:rPr>
              <a:t>Radeloff</a:t>
            </a:r>
            <a:r>
              <a:rPr lang="en-CA" sz="800" b="0" i="0" dirty="0">
                <a:effectLst/>
                <a:latin typeface="Arial" panose="020B0604020202020204" pitchFamily="34" charset="0"/>
              </a:rPr>
              <a:t>, V. C., Helmers, D. P., Kramer, H. A., </a:t>
            </a:r>
            <a:r>
              <a:rPr lang="en-CA" sz="800" b="0" i="0" dirty="0" err="1">
                <a:effectLst/>
                <a:latin typeface="Arial" panose="020B0604020202020204" pitchFamily="34" charset="0"/>
              </a:rPr>
              <a:t>Mockrin</a:t>
            </a:r>
            <a:r>
              <a:rPr lang="en-CA" sz="800" b="0" i="0" dirty="0">
                <a:effectLst/>
                <a:latin typeface="Arial" panose="020B0604020202020204" pitchFamily="34" charset="0"/>
              </a:rPr>
              <a:t>, M. H., Alexandre, P. M., Bar-</a:t>
            </a:r>
            <a:r>
              <a:rPr lang="en-CA" sz="800" b="0" i="0" dirty="0" err="1">
                <a:effectLst/>
                <a:latin typeface="Arial" panose="020B0604020202020204" pitchFamily="34" charset="0"/>
              </a:rPr>
              <a:t>Massada</a:t>
            </a:r>
            <a:r>
              <a:rPr lang="en-CA" sz="800" b="0" i="0" dirty="0">
                <a:effectLst/>
                <a:latin typeface="Arial" panose="020B0604020202020204" pitchFamily="34" charset="0"/>
              </a:rPr>
              <a:t>, A., </a:t>
            </a:r>
            <a:r>
              <a:rPr lang="en-CA" sz="800" b="0" i="0" dirty="0" err="1">
                <a:effectLst/>
                <a:latin typeface="Arial" panose="020B0604020202020204" pitchFamily="34" charset="0"/>
              </a:rPr>
              <a:t>Butsic</a:t>
            </a:r>
            <a:r>
              <a:rPr lang="en-CA" sz="800" b="0" i="0" dirty="0">
                <a:effectLst/>
                <a:latin typeface="Arial" panose="020B0604020202020204" pitchFamily="34" charset="0"/>
              </a:rPr>
              <a:t>, V.,</a:t>
            </a:r>
            <a:r>
              <a:rPr lang="en-CA" sz="800" b="0" i="0" dirty="0" err="1">
                <a:effectLst/>
                <a:latin typeface="Arial" panose="020B0604020202020204" pitchFamily="34" charset="0"/>
              </a:rPr>
              <a:t>Hawbaker</a:t>
            </a:r>
            <a:r>
              <a:rPr lang="en-CA" sz="800" b="0" i="0" dirty="0">
                <a:effectLst/>
                <a:latin typeface="Arial" panose="020B0604020202020204" pitchFamily="34" charset="0"/>
              </a:rPr>
              <a:t>, T. J., </a:t>
            </a:r>
            <a:r>
              <a:rPr lang="en-CA" sz="800" b="0" i="0" dirty="0" err="1">
                <a:effectLst/>
                <a:latin typeface="Arial" panose="020B0604020202020204" pitchFamily="34" charset="0"/>
              </a:rPr>
              <a:t>Martinuzzi</a:t>
            </a:r>
            <a:r>
              <a:rPr lang="en-CA" sz="800" b="0" i="0" dirty="0">
                <a:effectLst/>
                <a:latin typeface="Arial" panose="020B0604020202020204" pitchFamily="34" charset="0"/>
              </a:rPr>
              <a:t>, S., </a:t>
            </a:r>
            <a:r>
              <a:rPr lang="en-CA" sz="800" b="0" i="0" dirty="0" err="1">
                <a:effectLst/>
                <a:latin typeface="Arial" panose="020B0604020202020204" pitchFamily="34" charset="0"/>
              </a:rPr>
              <a:t>Syphard</a:t>
            </a:r>
            <a:r>
              <a:rPr lang="en-CA" sz="800" b="0" i="0" dirty="0">
                <a:effectLst/>
                <a:latin typeface="Arial" panose="020B0604020202020204" pitchFamily="34" charset="0"/>
              </a:rPr>
              <a:t>, A. D., and Stewart, S. I. (2018). Rapid growth of the us wildland-</a:t>
            </a:r>
            <a:r>
              <a:rPr lang="en-CA" sz="800" b="0" i="0" dirty="0" err="1">
                <a:effectLst/>
                <a:latin typeface="Arial" panose="020B0604020202020204" pitchFamily="34" charset="0"/>
              </a:rPr>
              <a:t>urbaninterface</a:t>
            </a:r>
            <a:r>
              <a:rPr lang="en-CA" sz="800" b="0" i="0" dirty="0">
                <a:effectLst/>
                <a:latin typeface="Arial" panose="020B0604020202020204" pitchFamily="34" charset="0"/>
              </a:rPr>
              <a:t> raises wildfire </a:t>
            </a:r>
            <a:r>
              <a:rPr lang="en-CA" sz="800" b="0" i="0" dirty="0" err="1">
                <a:effectLst/>
                <a:latin typeface="Arial" panose="020B0604020202020204" pitchFamily="34" charset="0"/>
              </a:rPr>
              <a:t>risk.Proceedings</a:t>
            </a:r>
            <a:r>
              <a:rPr lang="en-CA" sz="800" b="0" i="0" dirty="0">
                <a:effectLst/>
                <a:latin typeface="Arial" panose="020B0604020202020204" pitchFamily="34" charset="0"/>
              </a:rPr>
              <a:t> of the National Academy of Sciences, 115(13):3314–3319.</a:t>
            </a:r>
            <a:endParaRPr lang="en-CA" sz="800" dirty="0">
              <a:latin typeface="Arial" panose="020B0604020202020204" pitchFamily="34" charset="0"/>
            </a:endParaRPr>
          </a:p>
          <a:p>
            <a:r>
              <a:rPr lang="en-CA" sz="800" dirty="0"/>
              <a:t>[2]Steven Manson, Jonathan Schroeder, David Van Riper, Tracy Kugler, and Steven Ruggles. IPUMS National Historical Geographic Information System: Version 15.0 [dataset]. Minneapolis, MN: IPUMS. 2020. </a:t>
            </a:r>
            <a:r>
              <a:rPr lang="en-CA" sz="800" dirty="0">
                <a:hlinkClick r:id="rId23"/>
              </a:rPr>
              <a:t>http://doi.org/10.18128/D050.V15.0</a:t>
            </a:r>
            <a:endParaRPr lang="en-CA" sz="800" dirty="0"/>
          </a:p>
          <a:p>
            <a:r>
              <a:rPr lang="en-US" sz="800" dirty="0"/>
              <a:t>[3]</a:t>
            </a:r>
            <a:r>
              <a:rPr lang="en-US" sz="800" dirty="0" err="1"/>
              <a:t>GeoMAC</a:t>
            </a:r>
            <a:r>
              <a:rPr lang="en-US" sz="800" dirty="0"/>
              <a:t> (2020). Historic perimeters combined 2000-2018.</a:t>
            </a:r>
          </a:p>
          <a:p>
            <a:r>
              <a:rPr lang="en-US" sz="800" dirty="0"/>
              <a:t>[4]Zillow.com. (n.d.). Retrieved March 26, 2021, from https://www.zillow.com/</a:t>
            </a:r>
            <a:endParaRPr lang="en-CA" sz="800" dirty="0"/>
          </a:p>
          <a:p>
            <a:endParaRPr lang="en-CA" sz="800" dirty="0"/>
          </a:p>
        </p:txBody>
      </p:sp>
      <p:sp>
        <p:nvSpPr>
          <p:cNvPr id="77" name="TextBox 76">
            <a:extLst>
              <a:ext uri="{FF2B5EF4-FFF2-40B4-BE49-F238E27FC236}">
                <a16:creationId xmlns:a16="http://schemas.microsoft.com/office/drawing/2014/main" id="{B9AC0CF3-4477-4193-8F6C-B29C7DFED6A1}"/>
              </a:ext>
            </a:extLst>
          </p:cNvPr>
          <p:cNvSpPr txBox="1"/>
          <p:nvPr/>
        </p:nvSpPr>
        <p:spPr>
          <a:xfrm>
            <a:off x="704850" y="18232209"/>
            <a:ext cx="11901827" cy="6370975"/>
          </a:xfrm>
          <a:prstGeom prst="rect">
            <a:avLst/>
          </a:prstGeom>
          <a:noFill/>
        </p:spPr>
        <p:txBody>
          <a:bodyPr wrap="square" rtlCol="0">
            <a:spAutoFit/>
          </a:bodyPr>
          <a:lstStyle/>
          <a:p>
            <a:pPr marL="285750" indent="-285750">
              <a:buFont typeface="Arial" panose="020B0604020202020204" pitchFamily="34" charset="0"/>
              <a:buChar char="•"/>
            </a:pPr>
            <a:r>
              <a:rPr lang="en-CA" sz="2400" dirty="0"/>
              <a:t>American Community Survey (ACS) from IPUMS NHGIS: 2005-2009, 2010-2014, and 2015-2019 five-year estimates at the block group level in Arizona, California, Colorado, Idaho, Nebraska, New Mexico, Oklahoma, Oregon, South Dakota, Texas, Kansas, Wyoming, North Dakota, Montana, Utah, Nevada, and Washington states. </a:t>
            </a:r>
          </a:p>
          <a:p>
            <a:pPr marL="742950" lvl="1" indent="-285750">
              <a:buFont typeface="Arial" panose="020B0604020202020204" pitchFamily="34" charset="0"/>
              <a:buChar char="•"/>
            </a:pPr>
            <a:r>
              <a:rPr lang="en-CA" sz="2400" dirty="0"/>
              <a:t>Web scrape March 2021 Zillow Data on sale prices in Sonoma, Napa, and </a:t>
            </a:r>
            <a:r>
              <a:rPr lang="en-CA" sz="2400" dirty="0" err="1"/>
              <a:t>Solano</a:t>
            </a:r>
            <a:r>
              <a:rPr lang="en-CA" sz="2400" dirty="0"/>
              <a:t> counties for a robustness case study on the fall 2020 Glass, Hennessey, and Wallbridge wildfires. </a:t>
            </a:r>
          </a:p>
          <a:p>
            <a:pPr lvl="1"/>
            <a:endParaRPr lang="en-CA" sz="2400" dirty="0"/>
          </a:p>
          <a:p>
            <a:pPr marL="285750" indent="-285750">
              <a:buFont typeface="Arial" panose="020B0604020202020204" pitchFamily="34" charset="0"/>
              <a:buChar char="•"/>
            </a:pPr>
            <a:r>
              <a:rPr lang="en-CA" sz="2400" dirty="0"/>
              <a:t>IPUMS NHGIS TIGER/Line+ Shapefiles: Block group location data for 2009, 2014, and 2019 merged with IPUMS NHGIS ACS data on block group ID. </a:t>
            </a:r>
          </a:p>
          <a:p>
            <a:pPr marL="742950" lvl="1"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National Interagency Fire Center (NIFC) &amp; Geospatial Multi-Agency Coordination Group (</a:t>
            </a:r>
            <a:r>
              <a:rPr lang="en-CA" sz="2400" dirty="0" err="1"/>
              <a:t>GeoMAC</a:t>
            </a:r>
            <a:r>
              <a:rPr lang="en-CA" sz="2400" dirty="0"/>
              <a:t>): “Historic Wildfire Perimeters Combined 2000-2018” shapefiles contain wildfire perimeter data for every recorded wildfire in the United States for each year between 2000 and 2018. </a:t>
            </a:r>
          </a:p>
          <a:p>
            <a:pPr marL="742950" lvl="1" indent="-285750">
              <a:buFont typeface="Arial" panose="020B0604020202020204" pitchFamily="34" charset="0"/>
              <a:buChar char="•"/>
            </a:pPr>
            <a:r>
              <a:rPr lang="en-CA" sz="2400" dirty="0"/>
              <a:t>Wildfire Perimeter: perimeter that </a:t>
            </a:r>
            <a:r>
              <a:rPr lang="en-US" sz="2400" dirty="0"/>
              <a:t>encloses the estimated burn area determined by the wildfire management agency</a:t>
            </a:r>
            <a:r>
              <a:rPr lang="en-US" dirty="0"/>
              <a:t>.</a:t>
            </a:r>
          </a:p>
        </p:txBody>
      </p:sp>
      <p:pic>
        <p:nvPicPr>
          <p:cNvPr id="78" name="Picture 77">
            <a:extLst>
              <a:ext uri="{FF2B5EF4-FFF2-40B4-BE49-F238E27FC236}">
                <a16:creationId xmlns:a16="http://schemas.microsoft.com/office/drawing/2014/main" id="{06419C1C-F834-492F-9E86-A0E5F7831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8707" y="8736388"/>
            <a:ext cx="2730640" cy="260363"/>
          </a:xfrm>
          <a:prstGeom prst="rect">
            <a:avLst/>
          </a:prstGeom>
        </p:spPr>
      </p:pic>
      <p:sp>
        <p:nvSpPr>
          <p:cNvPr id="79" name="TextBox 78">
            <a:extLst>
              <a:ext uri="{FF2B5EF4-FFF2-40B4-BE49-F238E27FC236}">
                <a16:creationId xmlns:a16="http://schemas.microsoft.com/office/drawing/2014/main" id="{B3A8D563-4245-487E-8235-6BEE88DA835A}"/>
              </a:ext>
            </a:extLst>
          </p:cNvPr>
          <p:cNvSpPr txBox="1"/>
          <p:nvPr/>
        </p:nvSpPr>
        <p:spPr>
          <a:xfrm>
            <a:off x="15950470" y="7536059"/>
            <a:ext cx="4933506" cy="1200329"/>
          </a:xfrm>
          <a:prstGeom prst="rect">
            <a:avLst/>
          </a:prstGeom>
          <a:noFill/>
        </p:spPr>
        <p:txBody>
          <a:bodyPr wrap="square" rtlCol="0">
            <a:spAutoFit/>
          </a:bodyPr>
          <a:lstStyle/>
          <a:p>
            <a:r>
              <a:rPr lang="en-CA" sz="2400" dirty="0"/>
              <a:t>Example of Using Haversine to Calculate the Great Circle Distance Between Two Points</a:t>
            </a:r>
          </a:p>
        </p:txBody>
      </p:sp>
      <p:sp>
        <p:nvSpPr>
          <p:cNvPr id="80" name="TextBox 79">
            <a:extLst>
              <a:ext uri="{FF2B5EF4-FFF2-40B4-BE49-F238E27FC236}">
                <a16:creationId xmlns:a16="http://schemas.microsoft.com/office/drawing/2014/main" id="{5F930CBC-261E-45B7-ADAC-06781E4681E1}"/>
              </a:ext>
            </a:extLst>
          </p:cNvPr>
          <p:cNvSpPr txBox="1"/>
          <p:nvPr/>
        </p:nvSpPr>
        <p:spPr>
          <a:xfrm>
            <a:off x="21258066" y="7982206"/>
            <a:ext cx="6110757" cy="830997"/>
          </a:xfrm>
          <a:prstGeom prst="rect">
            <a:avLst/>
          </a:prstGeom>
          <a:noFill/>
        </p:spPr>
        <p:txBody>
          <a:bodyPr wrap="square" rtlCol="0">
            <a:spAutoFit/>
          </a:bodyPr>
          <a:lstStyle/>
          <a:p>
            <a:pPr marL="285750" indent="-285750">
              <a:buFont typeface="Arial" panose="020B0604020202020204" pitchFamily="34" charset="0"/>
              <a:buChar char="•"/>
            </a:pPr>
            <a:r>
              <a:rPr lang="en-CA" sz="2400" dirty="0"/>
              <a:t>The great circle distance between two points on a sphere is given by:   </a:t>
            </a:r>
          </a:p>
        </p:txBody>
      </p:sp>
      <p:pic>
        <p:nvPicPr>
          <p:cNvPr id="82" name="Picture 81" descr="Shape&#10;&#10;Description automatically generated with low confidence">
            <a:extLst>
              <a:ext uri="{FF2B5EF4-FFF2-40B4-BE49-F238E27FC236}">
                <a16:creationId xmlns:a16="http://schemas.microsoft.com/office/drawing/2014/main" id="{461667AF-55B1-403E-8331-9D0D547AEA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687811" y="9103554"/>
            <a:ext cx="265664" cy="211762"/>
          </a:xfrm>
          <a:prstGeom prst="rect">
            <a:avLst/>
          </a:prstGeom>
        </p:spPr>
      </p:pic>
      <p:pic>
        <p:nvPicPr>
          <p:cNvPr id="84" name="Picture 83" descr="Shape&#10;&#10;Description automatically generated with medium confidence">
            <a:extLst>
              <a:ext uri="{FF2B5EF4-FFF2-40B4-BE49-F238E27FC236}">
                <a16:creationId xmlns:a16="http://schemas.microsoft.com/office/drawing/2014/main" id="{4DB4E269-DDAA-4243-AD52-25C8DE3740A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131676" y="9109520"/>
            <a:ext cx="265664" cy="205796"/>
          </a:xfrm>
          <a:prstGeom prst="rect">
            <a:avLst/>
          </a:prstGeom>
        </p:spPr>
      </p:pic>
      <p:pic>
        <p:nvPicPr>
          <p:cNvPr id="86" name="Picture 85" descr="Shape&#10;&#10;Description automatically generated with medium confidence">
            <a:extLst>
              <a:ext uri="{FF2B5EF4-FFF2-40B4-BE49-F238E27FC236}">
                <a16:creationId xmlns:a16="http://schemas.microsoft.com/office/drawing/2014/main" id="{088B97E6-5DBB-4062-A076-AE570E3FF2C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687811" y="9398493"/>
            <a:ext cx="269244" cy="261765"/>
          </a:xfrm>
          <a:prstGeom prst="rect">
            <a:avLst/>
          </a:prstGeom>
        </p:spPr>
      </p:pic>
      <p:pic>
        <p:nvPicPr>
          <p:cNvPr id="88" name="Picture 87">
            <a:extLst>
              <a:ext uri="{FF2B5EF4-FFF2-40B4-BE49-F238E27FC236}">
                <a16:creationId xmlns:a16="http://schemas.microsoft.com/office/drawing/2014/main" id="{5668AA47-D7FB-4109-BB4C-31079859BFD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131675" y="9392774"/>
            <a:ext cx="265665" cy="251304"/>
          </a:xfrm>
          <a:prstGeom prst="rect">
            <a:avLst/>
          </a:prstGeom>
        </p:spPr>
      </p:pic>
      <p:sp>
        <p:nvSpPr>
          <p:cNvPr id="89" name="TextBox 88">
            <a:extLst>
              <a:ext uri="{FF2B5EF4-FFF2-40B4-BE49-F238E27FC236}">
                <a16:creationId xmlns:a16="http://schemas.microsoft.com/office/drawing/2014/main" id="{532BE012-328C-44F8-B3FB-924FC04D6607}"/>
              </a:ext>
            </a:extLst>
          </p:cNvPr>
          <p:cNvSpPr txBox="1"/>
          <p:nvPr/>
        </p:nvSpPr>
        <p:spPr>
          <a:xfrm>
            <a:off x="22539541" y="9023365"/>
            <a:ext cx="5039551" cy="369332"/>
          </a:xfrm>
          <a:prstGeom prst="rect">
            <a:avLst/>
          </a:prstGeom>
          <a:noFill/>
        </p:spPr>
        <p:txBody>
          <a:bodyPr wrap="square" rtlCol="0">
            <a:spAutoFit/>
          </a:bodyPr>
          <a:lstStyle/>
          <a:p>
            <a:r>
              <a:rPr lang="en-CA" dirty="0"/>
              <a:t>- Latitude of point 1 and latitude of point 2</a:t>
            </a:r>
          </a:p>
        </p:txBody>
      </p:sp>
      <p:sp>
        <p:nvSpPr>
          <p:cNvPr id="90" name="TextBox 89">
            <a:extLst>
              <a:ext uri="{FF2B5EF4-FFF2-40B4-BE49-F238E27FC236}">
                <a16:creationId xmlns:a16="http://schemas.microsoft.com/office/drawing/2014/main" id="{562B010C-0A50-444F-8866-1ED4ECDB0BD3}"/>
              </a:ext>
            </a:extLst>
          </p:cNvPr>
          <p:cNvSpPr txBox="1"/>
          <p:nvPr/>
        </p:nvSpPr>
        <p:spPr>
          <a:xfrm>
            <a:off x="22539541" y="9344659"/>
            <a:ext cx="4692330" cy="369332"/>
          </a:xfrm>
          <a:prstGeom prst="rect">
            <a:avLst/>
          </a:prstGeom>
          <a:noFill/>
        </p:spPr>
        <p:txBody>
          <a:bodyPr wrap="square" rtlCol="0">
            <a:spAutoFit/>
          </a:bodyPr>
          <a:lstStyle/>
          <a:p>
            <a:r>
              <a:rPr lang="en-CA" dirty="0"/>
              <a:t>- Longitude of point 1 and longitude of point 2</a:t>
            </a:r>
          </a:p>
        </p:txBody>
      </p:sp>
      <p:sp>
        <p:nvSpPr>
          <p:cNvPr id="91" name="TextBox 90">
            <a:extLst>
              <a:ext uri="{FF2B5EF4-FFF2-40B4-BE49-F238E27FC236}">
                <a16:creationId xmlns:a16="http://schemas.microsoft.com/office/drawing/2014/main" id="{3FB72F38-496F-40B4-BA3F-BAD9F0FF14FB}"/>
              </a:ext>
            </a:extLst>
          </p:cNvPr>
          <p:cNvSpPr txBox="1"/>
          <p:nvPr/>
        </p:nvSpPr>
        <p:spPr>
          <a:xfrm>
            <a:off x="21186648" y="11383572"/>
            <a:ext cx="6718127"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The point where the three green lines intersect is a property. Distance variable calculated by finding the great circle distance of every property (block group) to every wildfire perimeter between 2005 and 2018. For each year the distance to the closest wildfire is picked. In the map on the left this would be about 16 kilometers for that property in the given year. </a:t>
            </a:r>
          </a:p>
        </p:txBody>
      </p:sp>
      <p:sp>
        <p:nvSpPr>
          <p:cNvPr id="92" name="TextBox 91">
            <a:extLst>
              <a:ext uri="{FF2B5EF4-FFF2-40B4-BE49-F238E27FC236}">
                <a16:creationId xmlns:a16="http://schemas.microsoft.com/office/drawing/2014/main" id="{16FE3BE5-14C9-421A-876B-380D50D95364}"/>
              </a:ext>
            </a:extLst>
          </p:cNvPr>
          <p:cNvSpPr txBox="1"/>
          <p:nvPr/>
        </p:nvSpPr>
        <p:spPr>
          <a:xfrm>
            <a:off x="15340531" y="18791714"/>
            <a:ext cx="12423262"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t>The above graph shows the calculated average minimum distance to a wildfire perimeter and the inter-quartile range (i.e. 25</a:t>
            </a:r>
            <a:r>
              <a:rPr lang="en-CA" sz="2400" baseline="30000" dirty="0"/>
              <a:t>th</a:t>
            </a:r>
            <a:r>
              <a:rPr lang="en-CA" sz="2400" dirty="0"/>
              <a:t> and 75</a:t>
            </a:r>
            <a:r>
              <a:rPr lang="en-CA" sz="2400" baseline="30000" dirty="0"/>
              <a:t>th</a:t>
            </a:r>
            <a:r>
              <a:rPr lang="en-CA" sz="2400" dirty="0"/>
              <a:t> percentiles) for every year in the NIFC data frame. </a:t>
            </a:r>
          </a:p>
          <a:p>
            <a:pPr marL="285750" indent="-285750">
              <a:buFont typeface="Arial" panose="020B0604020202020204" pitchFamily="34" charset="0"/>
              <a:buChar char="•"/>
            </a:pPr>
            <a:r>
              <a:rPr lang="en-CA" sz="2400" dirty="0"/>
              <a:t>Slight downward trend in the minimum distance to the wildfire perimeter suggests there are more wildfires in more populated areas, or housing development is expanding into previously rural areas. </a:t>
            </a:r>
          </a:p>
        </p:txBody>
      </p:sp>
      <p:sp>
        <p:nvSpPr>
          <p:cNvPr id="95" name="TextBox 94">
            <a:extLst>
              <a:ext uri="{FF2B5EF4-FFF2-40B4-BE49-F238E27FC236}">
                <a16:creationId xmlns:a16="http://schemas.microsoft.com/office/drawing/2014/main" id="{626888B1-BACA-4808-89C1-99461FD7D50E}"/>
              </a:ext>
            </a:extLst>
          </p:cNvPr>
          <p:cNvSpPr txBox="1"/>
          <p:nvPr/>
        </p:nvSpPr>
        <p:spPr>
          <a:xfrm>
            <a:off x="31594926" y="5830218"/>
            <a:ext cx="11309685" cy="4524315"/>
          </a:xfrm>
          <a:prstGeom prst="rect">
            <a:avLst/>
          </a:prstGeom>
          <a:noFill/>
        </p:spPr>
        <p:txBody>
          <a:bodyPr wrap="square" rtlCol="0">
            <a:spAutoFit/>
          </a:bodyPr>
          <a:lstStyle/>
          <a:p>
            <a:r>
              <a:rPr lang="en-CA" sz="2400" b="1" dirty="0"/>
              <a:t>Variables:</a:t>
            </a:r>
            <a:endParaRPr lang="en-CA" sz="2400" dirty="0"/>
          </a:p>
          <a:p>
            <a:r>
              <a:rPr lang="en-CA" sz="2400" dirty="0"/>
              <a:t>			- Median property value for a block group (</a:t>
            </a:r>
            <a:r>
              <a:rPr lang="en-CA" sz="2400" dirty="0" err="1"/>
              <a:t>i</a:t>
            </a:r>
            <a:r>
              <a:rPr lang="en-CA" sz="2400" dirty="0"/>
              <a:t>) at time (t). </a:t>
            </a:r>
          </a:p>
          <a:p>
            <a:r>
              <a:rPr lang="en-CA" sz="2400" dirty="0"/>
              <a:t> 													- Difference in median property value at time between period (t-1) and period (t). </a:t>
            </a:r>
          </a:p>
          <a:p>
            <a:r>
              <a:rPr lang="en-CA" sz="2400" dirty="0"/>
              <a:t>			- Dummy variable for being within 4km from a 2015 wildfire perimeter and at least within 4km from any wildfire perimeter in the previous years (“4 km 2015 Ring” in Table below). </a:t>
            </a:r>
          </a:p>
          <a:p>
            <a:r>
              <a:rPr lang="en-CA" sz="2400" dirty="0"/>
              <a:t>					 - Dummy variable for being within 4km from a 2015 wildfire perimeter only and not being within 4km from any previous wildfire perimeter (“4km 2015 Ring Exclusive in Table below). </a:t>
            </a:r>
          </a:p>
          <a:p>
            <a:r>
              <a:rPr lang="en-CA" sz="2400" dirty="0"/>
              <a:t>	- Time fixed effects for 2005-2009, 2010-2014, and 2015-2019 periods. </a:t>
            </a:r>
          </a:p>
          <a:p>
            <a:r>
              <a:rPr lang="en-CA" sz="2400" dirty="0"/>
              <a:t>	- Matrix of controls: contains housing characteristics and demographic characteristics.</a:t>
            </a:r>
          </a:p>
        </p:txBody>
      </p:sp>
      <p:pic>
        <p:nvPicPr>
          <p:cNvPr id="97" name="Picture 96">
            <a:extLst>
              <a:ext uri="{FF2B5EF4-FFF2-40B4-BE49-F238E27FC236}">
                <a16:creationId xmlns:a16="http://schemas.microsoft.com/office/drawing/2014/main" id="{7997DE0B-A540-405B-9EF1-72F985E3247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172025" y="10672106"/>
            <a:ext cx="7808091" cy="304402"/>
          </a:xfrm>
          <a:prstGeom prst="rect">
            <a:avLst/>
          </a:prstGeom>
        </p:spPr>
      </p:pic>
      <p:pic>
        <p:nvPicPr>
          <p:cNvPr id="99" name="Picture 98" descr="Shape&#10;&#10;Description automatically generated with medium confidence">
            <a:extLst>
              <a:ext uri="{FF2B5EF4-FFF2-40B4-BE49-F238E27FC236}">
                <a16:creationId xmlns:a16="http://schemas.microsoft.com/office/drawing/2014/main" id="{76EFF8F7-62FF-4DE3-B9E9-9E8637C7F83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0963789" y="6317539"/>
            <a:ext cx="1719795" cy="224872"/>
          </a:xfrm>
          <a:prstGeom prst="rect">
            <a:avLst/>
          </a:prstGeom>
        </p:spPr>
      </p:pic>
      <p:pic>
        <p:nvPicPr>
          <p:cNvPr id="101" name="Picture 100">
            <a:extLst>
              <a:ext uri="{FF2B5EF4-FFF2-40B4-BE49-F238E27FC236}">
                <a16:creationId xmlns:a16="http://schemas.microsoft.com/office/drawing/2014/main" id="{350C61B2-3525-4059-8AD9-B46CB173192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963789" y="6667719"/>
            <a:ext cx="6350148" cy="276762"/>
          </a:xfrm>
          <a:prstGeom prst="rect">
            <a:avLst/>
          </a:prstGeom>
        </p:spPr>
      </p:pic>
      <p:pic>
        <p:nvPicPr>
          <p:cNvPr id="103" name="Picture 102" descr="Shape&#10;&#10;Description automatically generated with medium confidence">
            <a:extLst>
              <a:ext uri="{FF2B5EF4-FFF2-40B4-BE49-F238E27FC236}">
                <a16:creationId xmlns:a16="http://schemas.microsoft.com/office/drawing/2014/main" id="{7FE7971C-574E-4971-82F5-A1C895179C5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0998715" y="7386498"/>
            <a:ext cx="1552055" cy="249312"/>
          </a:xfrm>
          <a:prstGeom prst="rect">
            <a:avLst/>
          </a:prstGeom>
        </p:spPr>
      </p:pic>
      <p:pic>
        <p:nvPicPr>
          <p:cNvPr id="107" name="Picture 106" descr="Shape&#10;&#10;Description automatically generated with medium confidence">
            <a:extLst>
              <a:ext uri="{FF2B5EF4-FFF2-40B4-BE49-F238E27FC236}">
                <a16:creationId xmlns:a16="http://schemas.microsoft.com/office/drawing/2014/main" id="{9A8F1C5B-E36E-4B6A-B713-E7A842EA8FE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667072" y="9962866"/>
            <a:ext cx="450722" cy="279208"/>
          </a:xfrm>
          <a:prstGeom prst="rect">
            <a:avLst/>
          </a:prstGeom>
        </p:spPr>
      </p:pic>
      <p:pic>
        <p:nvPicPr>
          <p:cNvPr id="109" name="Picture 108">
            <a:extLst>
              <a:ext uri="{FF2B5EF4-FFF2-40B4-BE49-F238E27FC236}">
                <a16:creationId xmlns:a16="http://schemas.microsoft.com/office/drawing/2014/main" id="{8BF1784B-5E9C-4C5A-BAAD-B7E243B0F80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2312200" y="11113666"/>
            <a:ext cx="9618454" cy="323342"/>
          </a:xfrm>
          <a:prstGeom prst="rect">
            <a:avLst/>
          </a:prstGeom>
        </p:spPr>
      </p:pic>
      <p:pic>
        <p:nvPicPr>
          <p:cNvPr id="111" name="Picture 110">
            <a:extLst>
              <a:ext uri="{FF2B5EF4-FFF2-40B4-BE49-F238E27FC236}">
                <a16:creationId xmlns:a16="http://schemas.microsoft.com/office/drawing/2014/main" id="{E2CD1E4C-93DF-4345-81FC-6DCCCCDAA5D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0963789" y="8505592"/>
            <a:ext cx="2967332" cy="269068"/>
          </a:xfrm>
          <a:prstGeom prst="rect">
            <a:avLst/>
          </a:prstGeom>
        </p:spPr>
      </p:pic>
      <p:pic>
        <p:nvPicPr>
          <p:cNvPr id="113" name="Picture 112">
            <a:extLst>
              <a:ext uri="{FF2B5EF4-FFF2-40B4-BE49-F238E27FC236}">
                <a16:creationId xmlns:a16="http://schemas.microsoft.com/office/drawing/2014/main" id="{00135091-8072-4E12-B733-0716E432015A}"/>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745320" y="9569336"/>
            <a:ext cx="300790" cy="318747"/>
          </a:xfrm>
          <a:prstGeom prst="rect">
            <a:avLst/>
          </a:prstGeom>
        </p:spPr>
      </p:pic>
      <p:sp>
        <p:nvSpPr>
          <p:cNvPr id="114" name="TextBox 113">
            <a:extLst>
              <a:ext uri="{FF2B5EF4-FFF2-40B4-BE49-F238E27FC236}">
                <a16:creationId xmlns:a16="http://schemas.microsoft.com/office/drawing/2014/main" id="{1C318225-FBA0-48DD-9936-E232A6408C9C}"/>
              </a:ext>
            </a:extLst>
          </p:cNvPr>
          <p:cNvSpPr txBox="1"/>
          <p:nvPr/>
        </p:nvSpPr>
        <p:spPr>
          <a:xfrm>
            <a:off x="31330232" y="10224540"/>
            <a:ext cx="8449670" cy="461665"/>
          </a:xfrm>
          <a:prstGeom prst="rect">
            <a:avLst/>
          </a:prstGeom>
          <a:noFill/>
        </p:spPr>
        <p:txBody>
          <a:bodyPr wrap="square" rtlCol="0">
            <a:spAutoFit/>
          </a:bodyPr>
          <a:lstStyle/>
          <a:p>
            <a:r>
              <a:rPr lang="en-CA" sz="2400" b="1" dirty="0"/>
              <a:t>First Difference Regression Equations:</a:t>
            </a:r>
          </a:p>
        </p:txBody>
      </p:sp>
      <p:sp>
        <p:nvSpPr>
          <p:cNvPr id="115" name="TextBox 114">
            <a:extLst>
              <a:ext uri="{FF2B5EF4-FFF2-40B4-BE49-F238E27FC236}">
                <a16:creationId xmlns:a16="http://schemas.microsoft.com/office/drawing/2014/main" id="{4BDB49A5-8010-42EC-8850-EE5E591CAED1}"/>
              </a:ext>
            </a:extLst>
          </p:cNvPr>
          <p:cNvSpPr txBox="1"/>
          <p:nvPr/>
        </p:nvSpPr>
        <p:spPr>
          <a:xfrm>
            <a:off x="31330232" y="13665383"/>
            <a:ext cx="6178976" cy="8217634"/>
          </a:xfrm>
          <a:prstGeom prst="rect">
            <a:avLst/>
          </a:prstGeom>
          <a:noFill/>
        </p:spPr>
        <p:txBody>
          <a:bodyPr wrap="square" rtlCol="0">
            <a:spAutoFit/>
          </a:bodyPr>
          <a:lstStyle/>
          <a:p>
            <a:r>
              <a:rPr lang="en-CA" sz="2400" b="1" dirty="0"/>
              <a:t>Key Findings: </a:t>
            </a:r>
          </a:p>
          <a:p>
            <a:pPr marL="342900" indent="-342900">
              <a:buFont typeface="Arial" panose="020B0604020202020204" pitchFamily="34" charset="0"/>
              <a:buChar char="•"/>
            </a:pPr>
            <a:r>
              <a:rPr lang="en-CA" sz="2400" dirty="0"/>
              <a:t>Block groups located within 4km from a wildfire perimeter on average are more expensive.</a:t>
            </a:r>
          </a:p>
          <a:p>
            <a:pPr marL="342900" indent="-342900">
              <a:buFont typeface="Arial" panose="020B0604020202020204" pitchFamily="34" charset="0"/>
              <a:buChar char="•"/>
            </a:pPr>
            <a:r>
              <a:rPr lang="en-CA" sz="2400" dirty="0"/>
              <a:t>There is a 7% reduction in the median property value for block groups within 4km from a wildfire perimeter in 2015 and at least one previous year in comparison to block groups further than 4km from a wildfire perimeter. </a:t>
            </a:r>
          </a:p>
          <a:p>
            <a:pPr marL="342900" indent="-342900">
              <a:buFont typeface="Arial" panose="020B0604020202020204" pitchFamily="34" charset="0"/>
              <a:buChar char="•"/>
            </a:pPr>
            <a:r>
              <a:rPr lang="en-CA" sz="2400" dirty="0"/>
              <a:t>When comparing block groups within 4km from a 2015 wildfire perimeter to block groups between 4km and 20km from a wildfire perimeter there is no effect of wildfires on property values, which may suggest wildfire risk is not priced into property values under 20km from a wildfire.</a:t>
            </a:r>
          </a:p>
          <a:p>
            <a:pPr marL="342900" indent="-342900">
              <a:buFont typeface="Arial" panose="020B0604020202020204" pitchFamily="34" charset="0"/>
              <a:buChar char="•"/>
            </a:pPr>
            <a:r>
              <a:rPr lang="en-CA" sz="2400" dirty="0"/>
              <a:t>With the Zillow Data for March 2021 listings in Sonoma, Napa, and </a:t>
            </a:r>
            <a:r>
              <a:rPr lang="en-CA" sz="2400" dirty="0" err="1"/>
              <a:t>Solano</a:t>
            </a:r>
            <a:r>
              <a:rPr lang="en-CA" sz="2400" dirty="0"/>
              <a:t> County California there was no effect of the autumn 2020 Glass, Hennessey, and Wallbridge wildfires on sale prices (see below for Tables).  </a:t>
            </a:r>
          </a:p>
        </p:txBody>
      </p:sp>
      <p:sp>
        <p:nvSpPr>
          <p:cNvPr id="116" name="TextBox 115">
            <a:extLst>
              <a:ext uri="{FF2B5EF4-FFF2-40B4-BE49-F238E27FC236}">
                <a16:creationId xmlns:a16="http://schemas.microsoft.com/office/drawing/2014/main" id="{945F240B-EDCF-428A-8248-09495D294F8E}"/>
              </a:ext>
            </a:extLst>
          </p:cNvPr>
          <p:cNvSpPr txBox="1"/>
          <p:nvPr/>
        </p:nvSpPr>
        <p:spPr>
          <a:xfrm>
            <a:off x="8670126" y="24733254"/>
            <a:ext cx="2993879" cy="646331"/>
          </a:xfrm>
          <a:prstGeom prst="rect">
            <a:avLst/>
          </a:prstGeom>
          <a:noFill/>
        </p:spPr>
        <p:txBody>
          <a:bodyPr wrap="square" rtlCol="0">
            <a:spAutoFit/>
          </a:bodyPr>
          <a:lstStyle/>
          <a:p>
            <a:r>
              <a:rPr lang="en-CA" dirty="0"/>
              <a:t>Tabulations of Distance from Wildfire Perimeter</a:t>
            </a:r>
          </a:p>
        </p:txBody>
      </p:sp>
      <p:sp>
        <p:nvSpPr>
          <p:cNvPr id="117" name="TextBox 116">
            <a:extLst>
              <a:ext uri="{FF2B5EF4-FFF2-40B4-BE49-F238E27FC236}">
                <a16:creationId xmlns:a16="http://schemas.microsoft.com/office/drawing/2014/main" id="{150FE995-A718-43D7-B5DF-004B016B62BC}"/>
              </a:ext>
            </a:extLst>
          </p:cNvPr>
          <p:cNvSpPr txBox="1"/>
          <p:nvPr/>
        </p:nvSpPr>
        <p:spPr>
          <a:xfrm>
            <a:off x="37738102" y="21883017"/>
            <a:ext cx="5506173"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t>The association is significantly less negative beyond 40km from a 2015 wildfire perimeter when controlling for time invariant unobserved amenity factors (e.g. distance to bodies of water) </a:t>
            </a:r>
          </a:p>
        </p:txBody>
      </p:sp>
      <p:pic>
        <p:nvPicPr>
          <p:cNvPr id="31" name="Picture 30" descr="Map&#10;&#10;Description automatically generated">
            <a:extLst>
              <a:ext uri="{FF2B5EF4-FFF2-40B4-BE49-F238E27FC236}">
                <a16:creationId xmlns:a16="http://schemas.microsoft.com/office/drawing/2014/main" id="{F3EC215B-19AF-4A63-99FE-99943C4B5D1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3728079" y="22236998"/>
            <a:ext cx="7121922" cy="5343283"/>
          </a:xfrm>
          <a:prstGeom prst="rect">
            <a:avLst/>
          </a:prstGeom>
        </p:spPr>
      </p:pic>
      <p:sp>
        <p:nvSpPr>
          <p:cNvPr id="19" name="TextBox 18">
            <a:extLst>
              <a:ext uri="{FF2B5EF4-FFF2-40B4-BE49-F238E27FC236}">
                <a16:creationId xmlns:a16="http://schemas.microsoft.com/office/drawing/2014/main" id="{09805510-EED6-4D76-AC24-0773B5B5F1DF}"/>
              </a:ext>
            </a:extLst>
          </p:cNvPr>
          <p:cNvSpPr txBox="1"/>
          <p:nvPr/>
        </p:nvSpPr>
        <p:spPr>
          <a:xfrm>
            <a:off x="30696053" y="25484071"/>
            <a:ext cx="12773657" cy="646331"/>
          </a:xfrm>
          <a:prstGeom prst="rect">
            <a:avLst/>
          </a:prstGeom>
          <a:solidFill>
            <a:schemeClr val="accent1">
              <a:lumMod val="75000"/>
            </a:schemeClr>
          </a:solidFill>
          <a:ln>
            <a:solidFill>
              <a:schemeClr val="bg1"/>
            </a:solidFill>
          </a:ln>
        </p:spPr>
        <p:txBody>
          <a:bodyPr wrap="square" rtlCol="0">
            <a:spAutoFit/>
          </a:bodyPr>
          <a:lstStyle/>
          <a:p>
            <a:pPr algn="ctr"/>
            <a:r>
              <a:rPr lang="en-CA" sz="3600" b="1" dirty="0">
                <a:solidFill>
                  <a:schemeClr val="bg1"/>
                </a:solidFill>
              </a:rPr>
              <a:t>Sonoma, Napa &amp; </a:t>
            </a:r>
            <a:r>
              <a:rPr lang="en-CA" sz="3600" b="1" dirty="0" err="1">
                <a:solidFill>
                  <a:schemeClr val="bg1"/>
                </a:solidFill>
              </a:rPr>
              <a:t>Solano</a:t>
            </a:r>
            <a:r>
              <a:rPr lang="en-CA" sz="3600" b="1" dirty="0">
                <a:solidFill>
                  <a:schemeClr val="bg1"/>
                </a:solidFill>
              </a:rPr>
              <a:t> County Case Study:</a:t>
            </a:r>
          </a:p>
        </p:txBody>
      </p:sp>
      <p:sp>
        <p:nvSpPr>
          <p:cNvPr id="120" name="TextBox 119">
            <a:extLst>
              <a:ext uri="{FF2B5EF4-FFF2-40B4-BE49-F238E27FC236}">
                <a16:creationId xmlns:a16="http://schemas.microsoft.com/office/drawing/2014/main" id="{1C5762DC-246B-430B-8A5E-69869151DEEE}"/>
              </a:ext>
            </a:extLst>
          </p:cNvPr>
          <p:cNvSpPr txBox="1"/>
          <p:nvPr/>
        </p:nvSpPr>
        <p:spPr>
          <a:xfrm>
            <a:off x="33442449" y="28239890"/>
            <a:ext cx="5183402" cy="461665"/>
          </a:xfrm>
          <a:prstGeom prst="rect">
            <a:avLst/>
          </a:prstGeom>
          <a:noFill/>
        </p:spPr>
        <p:txBody>
          <a:bodyPr wrap="square" rtlCol="0">
            <a:spAutoFit/>
          </a:bodyPr>
          <a:lstStyle/>
          <a:p>
            <a:r>
              <a:rPr lang="en-CA" sz="2400" b="1" dirty="0"/>
              <a:t>OLS Regression:</a:t>
            </a:r>
          </a:p>
        </p:txBody>
      </p:sp>
      <p:pic>
        <p:nvPicPr>
          <p:cNvPr id="126" name="Picture 125">
            <a:extLst>
              <a:ext uri="{FF2B5EF4-FFF2-40B4-BE49-F238E27FC236}">
                <a16:creationId xmlns:a16="http://schemas.microsoft.com/office/drawing/2014/main" id="{D9388839-E6F7-4B49-835D-1597E5AA478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3175764" y="31501416"/>
            <a:ext cx="9868200" cy="189500"/>
          </a:xfrm>
          <a:prstGeom prst="rect">
            <a:avLst/>
          </a:prstGeom>
        </p:spPr>
      </p:pic>
      <p:pic>
        <p:nvPicPr>
          <p:cNvPr id="128" name="Picture 127" descr="Shape&#10;&#10;Description automatically generated with medium confidence">
            <a:extLst>
              <a:ext uri="{FF2B5EF4-FFF2-40B4-BE49-F238E27FC236}">
                <a16:creationId xmlns:a16="http://schemas.microsoft.com/office/drawing/2014/main" id="{28046874-A3DD-4F37-8331-D4FC5AFB9215}"/>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3139976" y="28950912"/>
            <a:ext cx="1389802" cy="283552"/>
          </a:xfrm>
          <a:prstGeom prst="rect">
            <a:avLst/>
          </a:prstGeom>
        </p:spPr>
      </p:pic>
      <p:pic>
        <p:nvPicPr>
          <p:cNvPr id="130" name="Picture 129" descr="Shape&#10;&#10;Description automatically generated with medium confidence">
            <a:extLst>
              <a:ext uri="{FF2B5EF4-FFF2-40B4-BE49-F238E27FC236}">
                <a16:creationId xmlns:a16="http://schemas.microsoft.com/office/drawing/2014/main" id="{561CE45A-5F01-4FE1-BB44-AA5D71DB6E3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3238742" y="30520040"/>
            <a:ext cx="842437" cy="283552"/>
          </a:xfrm>
          <a:prstGeom prst="rect">
            <a:avLst/>
          </a:prstGeom>
        </p:spPr>
      </p:pic>
      <p:sp>
        <p:nvSpPr>
          <p:cNvPr id="131" name="TextBox 130">
            <a:extLst>
              <a:ext uri="{FF2B5EF4-FFF2-40B4-BE49-F238E27FC236}">
                <a16:creationId xmlns:a16="http://schemas.microsoft.com/office/drawing/2014/main" id="{137BED4B-A8BA-43E6-BAFB-5C52BE77F132}"/>
              </a:ext>
            </a:extLst>
          </p:cNvPr>
          <p:cNvSpPr txBox="1"/>
          <p:nvPr/>
        </p:nvSpPr>
        <p:spPr>
          <a:xfrm>
            <a:off x="34587615" y="28811956"/>
            <a:ext cx="3803372" cy="1569660"/>
          </a:xfrm>
          <a:prstGeom prst="rect">
            <a:avLst/>
          </a:prstGeom>
          <a:noFill/>
        </p:spPr>
        <p:txBody>
          <a:bodyPr wrap="square" rtlCol="0">
            <a:spAutoFit/>
          </a:bodyPr>
          <a:lstStyle/>
          <a:p>
            <a:r>
              <a:rPr lang="en-CA" dirty="0"/>
              <a:t>-</a:t>
            </a:r>
            <a:r>
              <a:rPr lang="en-CA" sz="2400" dirty="0"/>
              <a:t>Dummy Variable for within 4km from one of Glass, Hennessey, or Wallbridge Wildfires</a:t>
            </a:r>
          </a:p>
        </p:txBody>
      </p:sp>
      <p:sp>
        <p:nvSpPr>
          <p:cNvPr id="132" name="TextBox 131">
            <a:extLst>
              <a:ext uri="{FF2B5EF4-FFF2-40B4-BE49-F238E27FC236}">
                <a16:creationId xmlns:a16="http://schemas.microsoft.com/office/drawing/2014/main" id="{C97D92E5-2C0A-42B3-BB49-036F0B162A09}"/>
              </a:ext>
            </a:extLst>
          </p:cNvPr>
          <p:cNvSpPr txBox="1"/>
          <p:nvPr/>
        </p:nvSpPr>
        <p:spPr>
          <a:xfrm>
            <a:off x="34483591" y="30403738"/>
            <a:ext cx="3803372" cy="830997"/>
          </a:xfrm>
          <a:prstGeom prst="rect">
            <a:avLst/>
          </a:prstGeom>
          <a:noFill/>
        </p:spPr>
        <p:txBody>
          <a:bodyPr wrap="square" rtlCol="0">
            <a:spAutoFit/>
          </a:bodyPr>
          <a:lstStyle/>
          <a:p>
            <a:r>
              <a:rPr lang="en-CA" dirty="0"/>
              <a:t>- </a:t>
            </a:r>
            <a:r>
              <a:rPr lang="en-CA" sz="2400" dirty="0"/>
              <a:t>Zillow price sold as of March 2021. </a:t>
            </a:r>
            <a:endParaRPr lang="en-CA" dirty="0"/>
          </a:p>
        </p:txBody>
      </p:sp>
      <p:sp>
        <p:nvSpPr>
          <p:cNvPr id="133" name="TextBox 132">
            <a:extLst>
              <a:ext uri="{FF2B5EF4-FFF2-40B4-BE49-F238E27FC236}">
                <a16:creationId xmlns:a16="http://schemas.microsoft.com/office/drawing/2014/main" id="{13CE5D33-2718-47AC-A7F1-5F27920788DC}"/>
              </a:ext>
            </a:extLst>
          </p:cNvPr>
          <p:cNvSpPr txBox="1"/>
          <p:nvPr/>
        </p:nvSpPr>
        <p:spPr>
          <a:xfrm>
            <a:off x="13410506" y="28257958"/>
            <a:ext cx="5466627" cy="2677656"/>
          </a:xfrm>
          <a:prstGeom prst="rect">
            <a:avLst/>
          </a:prstGeom>
          <a:noFill/>
        </p:spPr>
        <p:txBody>
          <a:bodyPr wrap="square" rtlCol="0">
            <a:spAutoFit/>
          </a:bodyPr>
          <a:lstStyle/>
          <a:p>
            <a:pPr marL="342900" indent="-342900">
              <a:buFont typeface="Arial" panose="020B0604020202020204" pitchFamily="34" charset="0"/>
              <a:buChar char="•"/>
            </a:pPr>
            <a:r>
              <a:rPr lang="en-CA" sz="2400" dirty="0"/>
              <a:t>Maps show that the median property value has been declining in real terms with the majority of wildfires occurring in less densely populated areas across the Western United States. </a:t>
            </a:r>
          </a:p>
          <a:p>
            <a:pPr marL="342900" indent="-342900">
              <a:buFont typeface="Arial" panose="020B0604020202020204" pitchFamily="34" charset="0"/>
              <a:buChar char="•"/>
            </a:pPr>
            <a:r>
              <a:rPr lang="en-CA" sz="2400" dirty="0"/>
              <a:t>Each dot (block group) in the map on average represents 586 homes. </a:t>
            </a:r>
          </a:p>
        </p:txBody>
      </p:sp>
    </p:spTree>
    <p:extLst>
      <p:ext uri="{BB962C8B-B14F-4D97-AF65-F5344CB8AC3E}">
        <p14:creationId xmlns:p14="http://schemas.microsoft.com/office/powerpoint/2010/main" val="38998969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2089</TotalTime>
  <Words>1302</Words>
  <Application>Microsoft Office PowerPoint</Application>
  <PresentationFormat>Custom</PresentationFormat>
  <Paragraphs>64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birketts@student.ubc.ca</dc:creator>
  <cp:lastModifiedBy>birketts@student.ubc.ca</cp:lastModifiedBy>
  <cp:revision>95</cp:revision>
  <dcterms:created xsi:type="dcterms:W3CDTF">2021-03-23T03:21:34Z</dcterms:created>
  <dcterms:modified xsi:type="dcterms:W3CDTF">2021-03-27T01:44:39Z</dcterms:modified>
</cp:coreProperties>
</file>